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72" r:id="rId6"/>
    <p:sldId id="277" r:id="rId7"/>
    <p:sldId id="263" r:id="rId8"/>
    <p:sldId id="273" r:id="rId9"/>
    <p:sldId id="260" r:id="rId10"/>
    <p:sldId id="261" r:id="rId11"/>
    <p:sldId id="278" r:id="rId12"/>
    <p:sldId id="265" r:id="rId13"/>
    <p:sldId id="275" r:id="rId14"/>
    <p:sldId id="280" r:id="rId15"/>
    <p:sldId id="271" r:id="rId16"/>
    <p:sldId id="279" r:id="rId17"/>
    <p:sldId id="262" r:id="rId18"/>
    <p:sldId id="264" r:id="rId19"/>
    <p:sldId id="259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02A"/>
    <a:srgbClr val="600027"/>
    <a:srgbClr val="210E30"/>
    <a:srgbClr val="00445C"/>
    <a:srgbClr val="02232C"/>
    <a:srgbClr val="034051"/>
    <a:srgbClr val="001C54"/>
    <a:srgbClr val="B88C00"/>
    <a:srgbClr val="866600"/>
    <a:srgbClr val="8E0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7" autoAdjust="0"/>
    <p:restoredTop sz="94660"/>
  </p:normalViewPr>
  <p:slideViewPr>
    <p:cSldViewPr>
      <p:cViewPr varScale="1">
        <p:scale>
          <a:sx n="83" d="100"/>
          <a:sy n="83" d="100"/>
        </p:scale>
        <p:origin x="91" y="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1EB26-8B95-41F6-B1B6-67B7D66E7A93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D46F2C5-01EF-4E48-8F54-701C430A6D27}">
      <dgm:prSet custT="1"/>
      <dgm:spPr/>
      <dgm:t>
        <a:bodyPr/>
        <a:lstStyle/>
        <a:p>
          <a:pPr rtl="0"/>
          <a:r>
            <a: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Сотрудничество                с родителями </a:t>
          </a:r>
          <a:r>
            <a:rPr lang="ru-RU" sz="11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Знакомство родителей с технологией Айрис </a:t>
          </a:r>
          <a:r>
            <a:rPr lang="ru-RU" sz="11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Фолдинг</a:t>
          </a:r>
          <a:r>
            <a:rPr lang="ru-RU" sz="1100" dirty="0" smtClean="0">
              <a:latin typeface="Cambria Math" panose="02040503050406030204" pitchFamily="18" charset="0"/>
              <a:ea typeface="Cambria Math" panose="02040503050406030204" pitchFamily="18" charset="0"/>
            </a:rPr>
            <a:t>: мастер-класс, информация в группе </a:t>
          </a:r>
          <a:r>
            <a:rPr lang="ru-RU" sz="11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ВКонтакте</a:t>
          </a:r>
          <a:r>
            <a:rPr lang="ru-RU" sz="1100" dirty="0" smtClean="0">
              <a:latin typeface="Cambria Math" panose="02040503050406030204" pitchFamily="18" charset="0"/>
              <a:ea typeface="Cambria Math" panose="02040503050406030204" pitchFamily="18" charset="0"/>
            </a:rPr>
            <a:t>, совместное занятие с детьми</a:t>
          </a:r>
          <a:endParaRPr lang="ru-RU" sz="11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604ECCA1-ECE4-42D0-8BE4-8658F845B204}" type="parTrans" cxnId="{6BF45EF5-FC36-4D58-B844-75293EAA5101}">
      <dgm:prSet/>
      <dgm:spPr/>
      <dgm:t>
        <a:bodyPr/>
        <a:lstStyle/>
        <a:p>
          <a:endParaRPr lang="ru-RU"/>
        </a:p>
      </dgm:t>
    </dgm:pt>
    <dgm:pt modelId="{83FF53FB-6C48-418F-88AF-DDA7562C1B1E}" type="sibTrans" cxnId="{6BF45EF5-FC36-4D58-B844-75293EAA5101}">
      <dgm:prSet/>
      <dgm:spPr/>
      <dgm:t>
        <a:bodyPr/>
        <a:lstStyle/>
        <a:p>
          <a:endParaRPr lang="ru-RU"/>
        </a:p>
      </dgm:t>
    </dgm:pt>
    <dgm:pt modelId="{1DEC8835-7820-41B6-BD23-9569194AFACA}">
      <dgm:prSet/>
      <dgm:spPr/>
      <dgm:t>
        <a:bodyPr/>
        <a:lstStyle/>
        <a:p>
          <a:pPr rtl="0"/>
          <a:r>
            <a:rPr lang="ru-RU" dirty="0" smtClean="0"/>
            <a:t>Образовательная деятельность воспитанниками</a:t>
          </a:r>
          <a:endParaRPr lang="ru-RU" dirty="0"/>
        </a:p>
      </dgm:t>
    </dgm:pt>
    <dgm:pt modelId="{06D2E18C-6E56-45AB-B04C-AC0E4B34C4C5}" type="parTrans" cxnId="{BDB01D2A-DE13-4D1D-9443-0F3B1FB753C6}">
      <dgm:prSet/>
      <dgm:spPr/>
      <dgm:t>
        <a:bodyPr/>
        <a:lstStyle/>
        <a:p>
          <a:endParaRPr lang="ru-RU"/>
        </a:p>
      </dgm:t>
    </dgm:pt>
    <dgm:pt modelId="{0A1F430A-CC18-47EE-8BBB-F70EC751EEA8}" type="sibTrans" cxnId="{BDB01D2A-DE13-4D1D-9443-0F3B1FB753C6}">
      <dgm:prSet/>
      <dgm:spPr/>
      <dgm:t>
        <a:bodyPr/>
        <a:lstStyle/>
        <a:p>
          <a:endParaRPr lang="ru-RU"/>
        </a:p>
      </dgm:t>
    </dgm:pt>
    <dgm:pt modelId="{ED9EE59C-3C38-4972-86DD-0802991889B1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ru-RU" dirty="0" smtClean="0"/>
            <a:t> Мастер –классы </a:t>
          </a:r>
        </a:p>
        <a:p>
          <a:pPr rtl="0">
            <a:lnSpc>
              <a:spcPct val="100000"/>
            </a:lnSpc>
          </a:pPr>
          <a:r>
            <a:rPr lang="ru-RU" dirty="0" smtClean="0"/>
            <a:t>с педагогами </a:t>
          </a:r>
        </a:p>
      </dgm:t>
    </dgm:pt>
    <dgm:pt modelId="{60484747-EDFF-4EE0-AA77-68F6B6247038}" type="parTrans" cxnId="{B5781D59-CA81-43D1-A358-E9186A80153C}">
      <dgm:prSet/>
      <dgm:spPr/>
      <dgm:t>
        <a:bodyPr/>
        <a:lstStyle/>
        <a:p>
          <a:endParaRPr lang="ru-RU"/>
        </a:p>
      </dgm:t>
    </dgm:pt>
    <dgm:pt modelId="{036BA227-84EE-4E2B-9646-0E06CAD0FB34}" type="sibTrans" cxnId="{B5781D59-CA81-43D1-A358-E9186A80153C}">
      <dgm:prSet/>
      <dgm:spPr/>
      <dgm:t>
        <a:bodyPr/>
        <a:lstStyle/>
        <a:p>
          <a:endParaRPr lang="ru-RU"/>
        </a:p>
      </dgm:t>
    </dgm:pt>
    <dgm:pt modelId="{D9B121D4-8DBC-4CC1-A0EC-B71BAFF928CE}" type="pres">
      <dgm:prSet presAssocID="{4D91EB26-8B95-41F6-B1B6-67B7D66E7A9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2E2F5A-DB56-4B32-8503-6DDB2FB7646E}" type="pres">
      <dgm:prSet presAssocID="{7D46F2C5-01EF-4E48-8F54-701C430A6D27}" presName="circ1" presStyleLbl="vennNode1" presStyleIdx="0" presStyleCnt="3" custScaleX="137467" custScaleY="81561"/>
      <dgm:spPr/>
      <dgm:t>
        <a:bodyPr/>
        <a:lstStyle/>
        <a:p>
          <a:endParaRPr lang="ru-RU"/>
        </a:p>
      </dgm:t>
    </dgm:pt>
    <dgm:pt modelId="{BE35BE85-2B5B-45BD-A323-4FFF248837E0}" type="pres">
      <dgm:prSet presAssocID="{7D46F2C5-01EF-4E48-8F54-701C430A6D2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2FFF1-15CC-47FD-BAD8-AA8009B48302}" type="pres">
      <dgm:prSet presAssocID="{1DEC8835-7820-41B6-BD23-9569194AFACA}" presName="circ2" presStyleLbl="vennNode1" presStyleIdx="1" presStyleCnt="3" custScaleX="120709" custScaleY="64125" custLinFactNeighborX="-3422" custLinFactNeighborY="-13696"/>
      <dgm:spPr/>
      <dgm:t>
        <a:bodyPr/>
        <a:lstStyle/>
        <a:p>
          <a:endParaRPr lang="ru-RU"/>
        </a:p>
      </dgm:t>
    </dgm:pt>
    <dgm:pt modelId="{B04CF69A-524D-40C1-8BAD-42DAB1D3AE55}" type="pres">
      <dgm:prSet presAssocID="{1DEC8835-7820-41B6-BD23-9569194AFAC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353E5-83EA-4E87-8301-F1EDF20EA786}" type="pres">
      <dgm:prSet presAssocID="{ED9EE59C-3C38-4972-86DD-0802991889B1}" presName="circ3" presStyleLbl="vennNode1" presStyleIdx="2" presStyleCnt="3" custScaleY="67131" custLinFactNeighborX="-16397" custLinFactNeighborY="-9454"/>
      <dgm:spPr/>
      <dgm:t>
        <a:bodyPr/>
        <a:lstStyle/>
        <a:p>
          <a:endParaRPr lang="ru-RU"/>
        </a:p>
      </dgm:t>
    </dgm:pt>
    <dgm:pt modelId="{74B13F05-5B91-4339-BB75-513D934E8D97}" type="pres">
      <dgm:prSet presAssocID="{ED9EE59C-3C38-4972-86DD-0802991889B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E56F97-3872-45FC-8F4C-B723B4E8614B}" type="presOf" srcId="{7D46F2C5-01EF-4E48-8F54-701C430A6D27}" destId="{232E2F5A-DB56-4B32-8503-6DDB2FB7646E}" srcOrd="0" destOrd="0" presId="urn:microsoft.com/office/officeart/2005/8/layout/venn1"/>
    <dgm:cxn modelId="{6BF45EF5-FC36-4D58-B844-75293EAA5101}" srcId="{4D91EB26-8B95-41F6-B1B6-67B7D66E7A93}" destId="{7D46F2C5-01EF-4E48-8F54-701C430A6D27}" srcOrd="0" destOrd="0" parTransId="{604ECCA1-ECE4-42D0-8BE4-8658F845B204}" sibTransId="{83FF53FB-6C48-418F-88AF-DDA7562C1B1E}"/>
    <dgm:cxn modelId="{302EBC42-30D4-4857-8CB1-FEC688F6FC3E}" type="presOf" srcId="{1DEC8835-7820-41B6-BD23-9569194AFACA}" destId="{B04CF69A-524D-40C1-8BAD-42DAB1D3AE55}" srcOrd="1" destOrd="0" presId="urn:microsoft.com/office/officeart/2005/8/layout/venn1"/>
    <dgm:cxn modelId="{B5781D59-CA81-43D1-A358-E9186A80153C}" srcId="{4D91EB26-8B95-41F6-B1B6-67B7D66E7A93}" destId="{ED9EE59C-3C38-4972-86DD-0802991889B1}" srcOrd="2" destOrd="0" parTransId="{60484747-EDFF-4EE0-AA77-68F6B6247038}" sibTransId="{036BA227-84EE-4E2B-9646-0E06CAD0FB34}"/>
    <dgm:cxn modelId="{1B4C4AFF-BC27-4F4A-BF5A-2F8B8A158572}" type="presOf" srcId="{1DEC8835-7820-41B6-BD23-9569194AFACA}" destId="{3992FFF1-15CC-47FD-BAD8-AA8009B48302}" srcOrd="0" destOrd="0" presId="urn:microsoft.com/office/officeart/2005/8/layout/venn1"/>
    <dgm:cxn modelId="{24344D03-4BCC-41AA-86C6-802CAFE35790}" type="presOf" srcId="{ED9EE59C-3C38-4972-86DD-0802991889B1}" destId="{BCC353E5-83EA-4E87-8301-F1EDF20EA786}" srcOrd="0" destOrd="0" presId="urn:microsoft.com/office/officeart/2005/8/layout/venn1"/>
    <dgm:cxn modelId="{5992C7D4-9FF6-4784-9835-0E8A9C20A61C}" type="presOf" srcId="{ED9EE59C-3C38-4972-86DD-0802991889B1}" destId="{74B13F05-5B91-4339-BB75-513D934E8D97}" srcOrd="1" destOrd="0" presId="urn:microsoft.com/office/officeart/2005/8/layout/venn1"/>
    <dgm:cxn modelId="{BDB01D2A-DE13-4D1D-9443-0F3B1FB753C6}" srcId="{4D91EB26-8B95-41F6-B1B6-67B7D66E7A93}" destId="{1DEC8835-7820-41B6-BD23-9569194AFACA}" srcOrd="1" destOrd="0" parTransId="{06D2E18C-6E56-45AB-B04C-AC0E4B34C4C5}" sibTransId="{0A1F430A-CC18-47EE-8BBB-F70EC751EEA8}"/>
    <dgm:cxn modelId="{598F359A-1035-4C70-AB34-828F7DC29221}" type="presOf" srcId="{4D91EB26-8B95-41F6-B1B6-67B7D66E7A93}" destId="{D9B121D4-8DBC-4CC1-A0EC-B71BAFF928CE}" srcOrd="0" destOrd="0" presId="urn:microsoft.com/office/officeart/2005/8/layout/venn1"/>
    <dgm:cxn modelId="{205869C5-3F75-4108-AFE9-C8FA25911F35}" type="presOf" srcId="{7D46F2C5-01EF-4E48-8F54-701C430A6D27}" destId="{BE35BE85-2B5B-45BD-A323-4FFF248837E0}" srcOrd="1" destOrd="0" presId="urn:microsoft.com/office/officeart/2005/8/layout/venn1"/>
    <dgm:cxn modelId="{2BB3326E-1183-440F-8ACB-1290B3E9BB69}" type="presParOf" srcId="{D9B121D4-8DBC-4CC1-A0EC-B71BAFF928CE}" destId="{232E2F5A-DB56-4B32-8503-6DDB2FB7646E}" srcOrd="0" destOrd="0" presId="urn:microsoft.com/office/officeart/2005/8/layout/venn1"/>
    <dgm:cxn modelId="{EC0C897C-D4CF-41B9-B0BD-29DCE390385E}" type="presParOf" srcId="{D9B121D4-8DBC-4CC1-A0EC-B71BAFF928CE}" destId="{BE35BE85-2B5B-45BD-A323-4FFF248837E0}" srcOrd="1" destOrd="0" presId="urn:microsoft.com/office/officeart/2005/8/layout/venn1"/>
    <dgm:cxn modelId="{3E816084-AC41-4E9F-AE2A-FD9F17DE99AD}" type="presParOf" srcId="{D9B121D4-8DBC-4CC1-A0EC-B71BAFF928CE}" destId="{3992FFF1-15CC-47FD-BAD8-AA8009B48302}" srcOrd="2" destOrd="0" presId="urn:microsoft.com/office/officeart/2005/8/layout/venn1"/>
    <dgm:cxn modelId="{915B9202-2A0A-416F-A208-6121CCA1095A}" type="presParOf" srcId="{D9B121D4-8DBC-4CC1-A0EC-B71BAFF928CE}" destId="{B04CF69A-524D-40C1-8BAD-42DAB1D3AE55}" srcOrd="3" destOrd="0" presId="urn:microsoft.com/office/officeart/2005/8/layout/venn1"/>
    <dgm:cxn modelId="{49C4CA64-F3B9-481D-B6E9-42A32F234306}" type="presParOf" srcId="{D9B121D4-8DBC-4CC1-A0EC-B71BAFF928CE}" destId="{BCC353E5-83EA-4E87-8301-F1EDF20EA786}" srcOrd="4" destOrd="0" presId="urn:microsoft.com/office/officeart/2005/8/layout/venn1"/>
    <dgm:cxn modelId="{D82DC0C3-5E68-4B42-9E00-CDE777EB003D}" type="presParOf" srcId="{D9B121D4-8DBC-4CC1-A0EC-B71BAFF928CE}" destId="{74B13F05-5B91-4339-BB75-513D934E8D97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06E3B7-F961-4943-8958-EC79798EE76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703E6E2-3EAF-4B2A-B5E0-E2A3B071C763}">
      <dgm:prSet phldrT="[Текст]" custT="1"/>
      <dgm:spPr/>
      <dgm:t>
        <a:bodyPr/>
        <a:lstStyle/>
        <a:p>
          <a:r>
            <a:rPr lang="ru-RU" sz="24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Игры- занятия</a:t>
          </a:r>
          <a:endParaRPr lang="ru-RU" sz="24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B5D5534-0442-488E-867B-F205FFFC7E5A}" type="parTrans" cxnId="{6FBBA571-214A-4998-B963-EDF07DB52AAD}">
      <dgm:prSet/>
      <dgm:spPr/>
      <dgm:t>
        <a:bodyPr/>
        <a:lstStyle/>
        <a:p>
          <a:endParaRPr lang="ru-RU"/>
        </a:p>
      </dgm:t>
    </dgm:pt>
    <dgm:pt modelId="{6678FA9B-8FF6-42DA-857A-210533F55F7B}" type="sibTrans" cxnId="{6FBBA571-214A-4998-B963-EDF07DB52AAD}">
      <dgm:prSet/>
      <dgm:spPr/>
      <dgm:t>
        <a:bodyPr/>
        <a:lstStyle/>
        <a:p>
          <a:endParaRPr lang="ru-RU"/>
        </a:p>
      </dgm:t>
    </dgm:pt>
    <dgm:pt modelId="{25D594CF-3095-4754-9002-A8FD8D47A335}">
      <dgm:prSet phldrT="[Текст]" custT="1"/>
      <dgm:spPr/>
      <dgm:t>
        <a:bodyPr/>
        <a:lstStyle/>
        <a:p>
          <a:r>
            <a:rPr lang="ru-RU" sz="24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Минутки творчества, дидактические игры</a:t>
          </a:r>
          <a:endParaRPr lang="ru-RU" sz="24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8B133F26-1189-44E7-A052-39E7D30ED4AF}" type="parTrans" cxnId="{5EE500F2-81B5-45DA-8AFD-648CC1397B37}">
      <dgm:prSet/>
      <dgm:spPr/>
      <dgm:t>
        <a:bodyPr/>
        <a:lstStyle/>
        <a:p>
          <a:endParaRPr lang="ru-RU"/>
        </a:p>
      </dgm:t>
    </dgm:pt>
    <dgm:pt modelId="{75330FB6-7D62-43FE-80F3-38DFDD6459E0}" type="sibTrans" cxnId="{5EE500F2-81B5-45DA-8AFD-648CC1397B37}">
      <dgm:prSet/>
      <dgm:spPr/>
      <dgm:t>
        <a:bodyPr/>
        <a:lstStyle/>
        <a:p>
          <a:endParaRPr lang="ru-RU"/>
        </a:p>
      </dgm:t>
    </dgm:pt>
    <dgm:pt modelId="{E7E989D9-F380-4FFA-BFB1-551D19971306}">
      <dgm:prSet phldrT="[Текст]" custT="1"/>
      <dgm:spPr/>
      <dgm:t>
        <a:bodyPr/>
        <a:lstStyle/>
        <a:p>
          <a:r>
            <a:rPr lang="ru-RU" sz="24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Занимательные игры и игровые упражнения на развитие познавательных процессов                    на развитие творческого мышления</a:t>
          </a:r>
          <a:endParaRPr lang="ru-RU" sz="24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2C72D9B-EFCB-4507-9BE7-7FDF271DEA5D}" type="parTrans" cxnId="{84FD5A0A-A812-4ADC-84B6-23420ACAAA92}">
      <dgm:prSet/>
      <dgm:spPr/>
      <dgm:t>
        <a:bodyPr/>
        <a:lstStyle/>
        <a:p>
          <a:endParaRPr lang="ru-RU"/>
        </a:p>
      </dgm:t>
    </dgm:pt>
    <dgm:pt modelId="{006BBE41-5400-4E49-8E0A-C3F90269FB49}" type="sibTrans" cxnId="{84FD5A0A-A812-4ADC-84B6-23420ACAAA92}">
      <dgm:prSet/>
      <dgm:spPr/>
      <dgm:t>
        <a:bodyPr/>
        <a:lstStyle/>
        <a:p>
          <a:endParaRPr lang="ru-RU"/>
        </a:p>
      </dgm:t>
    </dgm:pt>
    <dgm:pt modelId="{912962B2-80F9-47C1-9300-EEA25EF8E6D1}">
      <dgm:prSet phldrT="[Текст]" custT="1"/>
      <dgm:spPr/>
      <dgm:t>
        <a:bodyPr/>
        <a:lstStyle/>
        <a:p>
          <a:r>
            <a:rPr lang="ru-RU" sz="2400" b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Игры- исследования</a:t>
          </a:r>
          <a:endParaRPr lang="ru-RU" sz="2400" b="1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60657D9-7C8C-4AE4-824C-13440D794E6D}" type="parTrans" cxnId="{B47E6557-27EC-433F-9906-F19DC7107368}">
      <dgm:prSet/>
      <dgm:spPr/>
      <dgm:t>
        <a:bodyPr/>
        <a:lstStyle/>
        <a:p>
          <a:endParaRPr lang="ru-RU"/>
        </a:p>
      </dgm:t>
    </dgm:pt>
    <dgm:pt modelId="{CA61AF48-E2EE-4381-AE3F-EE42F2D5BF10}" type="sibTrans" cxnId="{B47E6557-27EC-433F-9906-F19DC7107368}">
      <dgm:prSet/>
      <dgm:spPr/>
      <dgm:t>
        <a:bodyPr/>
        <a:lstStyle/>
        <a:p>
          <a:endParaRPr lang="ru-RU"/>
        </a:p>
      </dgm:t>
    </dgm:pt>
    <dgm:pt modelId="{AFC09BC9-567C-4EDA-B812-556A15BA5B53}" type="pres">
      <dgm:prSet presAssocID="{CD06E3B7-F961-4943-8958-EC79798EE765}" presName="compositeShape" presStyleCnt="0">
        <dgm:presLayoutVars>
          <dgm:dir/>
          <dgm:resizeHandles/>
        </dgm:presLayoutVars>
      </dgm:prSet>
      <dgm:spPr/>
    </dgm:pt>
    <dgm:pt modelId="{781144A0-B524-4FFD-BB60-12C66FECE9A5}" type="pres">
      <dgm:prSet presAssocID="{CD06E3B7-F961-4943-8958-EC79798EE765}" presName="pyramid" presStyleLbl="node1" presStyleIdx="0" presStyleCnt="1" custScaleX="115000" custLinFactNeighborX="-3001" custLinFactNeighborY="6364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C89C1DA2-14AC-468D-94F1-75DEEA98D4CF}" type="pres">
      <dgm:prSet presAssocID="{CD06E3B7-F961-4943-8958-EC79798EE765}" presName="theList" presStyleCnt="0"/>
      <dgm:spPr/>
    </dgm:pt>
    <dgm:pt modelId="{3016F758-8707-4D5B-96A4-B45423EAFF1D}" type="pres">
      <dgm:prSet presAssocID="{6703E6E2-3EAF-4B2A-B5E0-E2A3B071C763}" presName="aNode" presStyleLbl="fgAcc1" presStyleIdx="0" presStyleCnt="4" custScaleX="158876" custScaleY="55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D671F-0809-4AA4-951C-7A0DC43DCD6E}" type="pres">
      <dgm:prSet presAssocID="{6703E6E2-3EAF-4B2A-B5E0-E2A3B071C763}" presName="aSpace" presStyleCnt="0"/>
      <dgm:spPr/>
    </dgm:pt>
    <dgm:pt modelId="{75658182-BC2C-441A-A543-8ACDD9F705C1}" type="pres">
      <dgm:prSet presAssocID="{912962B2-80F9-47C1-9300-EEA25EF8E6D1}" presName="aNode" presStyleLbl="fgAcc1" presStyleIdx="1" presStyleCnt="4" custScaleX="158876" custScaleY="49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5C51C-2431-4A0C-AC0B-7085B828E203}" type="pres">
      <dgm:prSet presAssocID="{912962B2-80F9-47C1-9300-EEA25EF8E6D1}" presName="aSpace" presStyleCnt="0"/>
      <dgm:spPr/>
    </dgm:pt>
    <dgm:pt modelId="{7FC35202-9C1F-44C2-9F74-81BE18C557E1}" type="pres">
      <dgm:prSet presAssocID="{25D594CF-3095-4754-9002-A8FD8D47A335}" presName="aNode" presStyleLbl="fgAcc1" presStyleIdx="2" presStyleCnt="4" custScaleX="162766" custScaleY="73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9BFF3-6295-49A0-BD70-01E503CCDCD2}" type="pres">
      <dgm:prSet presAssocID="{25D594CF-3095-4754-9002-A8FD8D47A335}" presName="aSpace" presStyleCnt="0"/>
      <dgm:spPr/>
    </dgm:pt>
    <dgm:pt modelId="{F7E6D9C4-8445-4E85-9782-FCA3E262E93E}" type="pres">
      <dgm:prSet presAssocID="{E7E989D9-F380-4FFA-BFB1-551D19971306}" presName="aNode" presStyleLbl="fgAcc1" presStyleIdx="3" presStyleCnt="4" custScaleX="222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5370B-61D3-45F1-9FA5-004A82E30BF1}" type="pres">
      <dgm:prSet presAssocID="{E7E989D9-F380-4FFA-BFB1-551D19971306}" presName="aSpace" presStyleCnt="0"/>
      <dgm:spPr/>
    </dgm:pt>
  </dgm:ptLst>
  <dgm:cxnLst>
    <dgm:cxn modelId="{84FD5A0A-A812-4ADC-84B6-23420ACAAA92}" srcId="{CD06E3B7-F961-4943-8958-EC79798EE765}" destId="{E7E989D9-F380-4FFA-BFB1-551D19971306}" srcOrd="3" destOrd="0" parTransId="{D2C72D9B-EFCB-4507-9BE7-7FDF271DEA5D}" sibTransId="{006BBE41-5400-4E49-8E0A-C3F90269FB49}"/>
    <dgm:cxn modelId="{01665D8B-0EB7-497B-8FAD-2156A0569031}" type="presOf" srcId="{E7E989D9-F380-4FFA-BFB1-551D19971306}" destId="{F7E6D9C4-8445-4E85-9782-FCA3E262E93E}" srcOrd="0" destOrd="0" presId="urn:microsoft.com/office/officeart/2005/8/layout/pyramid2"/>
    <dgm:cxn modelId="{4F4AE476-294A-485F-8370-B4814D2F6BE7}" type="presOf" srcId="{912962B2-80F9-47C1-9300-EEA25EF8E6D1}" destId="{75658182-BC2C-441A-A543-8ACDD9F705C1}" srcOrd="0" destOrd="0" presId="urn:microsoft.com/office/officeart/2005/8/layout/pyramid2"/>
    <dgm:cxn modelId="{5EE500F2-81B5-45DA-8AFD-648CC1397B37}" srcId="{CD06E3B7-F961-4943-8958-EC79798EE765}" destId="{25D594CF-3095-4754-9002-A8FD8D47A335}" srcOrd="2" destOrd="0" parTransId="{8B133F26-1189-44E7-A052-39E7D30ED4AF}" sibTransId="{75330FB6-7D62-43FE-80F3-38DFDD6459E0}"/>
    <dgm:cxn modelId="{5FFE989C-1C6F-4034-8AEB-576CBDCD4F06}" type="presOf" srcId="{CD06E3B7-F961-4943-8958-EC79798EE765}" destId="{AFC09BC9-567C-4EDA-B812-556A15BA5B53}" srcOrd="0" destOrd="0" presId="urn:microsoft.com/office/officeart/2005/8/layout/pyramid2"/>
    <dgm:cxn modelId="{B47E6557-27EC-433F-9906-F19DC7107368}" srcId="{CD06E3B7-F961-4943-8958-EC79798EE765}" destId="{912962B2-80F9-47C1-9300-EEA25EF8E6D1}" srcOrd="1" destOrd="0" parTransId="{D60657D9-7C8C-4AE4-824C-13440D794E6D}" sibTransId="{CA61AF48-E2EE-4381-AE3F-EE42F2D5BF10}"/>
    <dgm:cxn modelId="{5A0D1ABB-2885-4D5A-BAF5-BD71DBF3B262}" type="presOf" srcId="{25D594CF-3095-4754-9002-A8FD8D47A335}" destId="{7FC35202-9C1F-44C2-9F74-81BE18C557E1}" srcOrd="0" destOrd="0" presId="urn:microsoft.com/office/officeart/2005/8/layout/pyramid2"/>
    <dgm:cxn modelId="{6FBBA571-214A-4998-B963-EDF07DB52AAD}" srcId="{CD06E3B7-F961-4943-8958-EC79798EE765}" destId="{6703E6E2-3EAF-4B2A-B5E0-E2A3B071C763}" srcOrd="0" destOrd="0" parTransId="{AB5D5534-0442-488E-867B-F205FFFC7E5A}" sibTransId="{6678FA9B-8FF6-42DA-857A-210533F55F7B}"/>
    <dgm:cxn modelId="{04281AB2-EE17-49AF-91EA-A670F225CC13}" type="presOf" srcId="{6703E6E2-3EAF-4B2A-B5E0-E2A3B071C763}" destId="{3016F758-8707-4D5B-96A4-B45423EAFF1D}" srcOrd="0" destOrd="0" presId="urn:microsoft.com/office/officeart/2005/8/layout/pyramid2"/>
    <dgm:cxn modelId="{E2B1DF4E-DF8E-4B2F-AB7E-4CB5F2D2BB12}" type="presParOf" srcId="{AFC09BC9-567C-4EDA-B812-556A15BA5B53}" destId="{781144A0-B524-4FFD-BB60-12C66FECE9A5}" srcOrd="0" destOrd="0" presId="urn:microsoft.com/office/officeart/2005/8/layout/pyramid2"/>
    <dgm:cxn modelId="{429D8774-1E2B-48BE-B2DE-78D12C217DEA}" type="presParOf" srcId="{AFC09BC9-567C-4EDA-B812-556A15BA5B53}" destId="{C89C1DA2-14AC-468D-94F1-75DEEA98D4CF}" srcOrd="1" destOrd="0" presId="urn:microsoft.com/office/officeart/2005/8/layout/pyramid2"/>
    <dgm:cxn modelId="{6CC075E6-ADCC-4273-885E-CEC705AFFAA6}" type="presParOf" srcId="{C89C1DA2-14AC-468D-94F1-75DEEA98D4CF}" destId="{3016F758-8707-4D5B-96A4-B45423EAFF1D}" srcOrd="0" destOrd="0" presId="urn:microsoft.com/office/officeart/2005/8/layout/pyramid2"/>
    <dgm:cxn modelId="{EF340A56-8405-4896-839F-CF594E033817}" type="presParOf" srcId="{C89C1DA2-14AC-468D-94F1-75DEEA98D4CF}" destId="{D9ED671F-0809-4AA4-951C-7A0DC43DCD6E}" srcOrd="1" destOrd="0" presId="urn:microsoft.com/office/officeart/2005/8/layout/pyramid2"/>
    <dgm:cxn modelId="{D0769B6A-0864-49F6-B3B2-27EC048642B4}" type="presParOf" srcId="{C89C1DA2-14AC-468D-94F1-75DEEA98D4CF}" destId="{75658182-BC2C-441A-A543-8ACDD9F705C1}" srcOrd="2" destOrd="0" presId="urn:microsoft.com/office/officeart/2005/8/layout/pyramid2"/>
    <dgm:cxn modelId="{EF63F292-6933-426D-A055-1443D5EFF9A4}" type="presParOf" srcId="{C89C1DA2-14AC-468D-94F1-75DEEA98D4CF}" destId="{8B55C51C-2431-4A0C-AC0B-7085B828E203}" srcOrd="3" destOrd="0" presId="urn:microsoft.com/office/officeart/2005/8/layout/pyramid2"/>
    <dgm:cxn modelId="{4926BD81-E5C9-449E-AFA8-70B596ACB5D2}" type="presParOf" srcId="{C89C1DA2-14AC-468D-94F1-75DEEA98D4CF}" destId="{7FC35202-9C1F-44C2-9F74-81BE18C557E1}" srcOrd="4" destOrd="0" presId="urn:microsoft.com/office/officeart/2005/8/layout/pyramid2"/>
    <dgm:cxn modelId="{E46B50A1-7E95-4A95-949B-985F5AEA3F36}" type="presParOf" srcId="{C89C1DA2-14AC-468D-94F1-75DEEA98D4CF}" destId="{B4A9BFF3-6295-49A0-BD70-01E503CCDCD2}" srcOrd="5" destOrd="0" presId="urn:microsoft.com/office/officeart/2005/8/layout/pyramid2"/>
    <dgm:cxn modelId="{86DA672E-3336-4CF7-A8E8-BCD2ADCC26B7}" type="presParOf" srcId="{C89C1DA2-14AC-468D-94F1-75DEEA98D4CF}" destId="{F7E6D9C4-8445-4E85-9782-FCA3E262E93E}" srcOrd="6" destOrd="0" presId="urn:microsoft.com/office/officeart/2005/8/layout/pyramid2"/>
    <dgm:cxn modelId="{5FD0E382-098E-46C9-B969-6AE3B4C6178B}" type="presParOf" srcId="{C89C1DA2-14AC-468D-94F1-75DEEA98D4CF}" destId="{4E65370B-61D3-45F1-9FA5-004A82E30BF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E2F5A-DB56-4B32-8503-6DDB2FB7646E}">
      <dsp:nvSpPr>
        <dsp:cNvPr id="0" name=""/>
        <dsp:cNvSpPr/>
      </dsp:nvSpPr>
      <dsp:spPr>
        <a:xfrm>
          <a:off x="2171814" y="464259"/>
          <a:ext cx="3613768" cy="214409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Сотрудничество                с родителями </a:t>
          </a:r>
          <a:r>
            <a:rPr lang="ru-RU" sz="11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Знакомство родителей с технологией Айрис </a:t>
          </a:r>
          <a:r>
            <a:rPr lang="ru-RU" sz="1100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Фолдинг</a:t>
          </a:r>
          <a:r>
            <a:rPr lang="ru-RU" sz="11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: мастер-класс, информация в группе </a:t>
          </a:r>
          <a:r>
            <a:rPr lang="ru-RU" sz="1100" kern="1200" dirty="0" err="1" smtClean="0">
              <a:latin typeface="Cambria Math" panose="02040503050406030204" pitchFamily="18" charset="0"/>
              <a:ea typeface="Cambria Math" panose="02040503050406030204" pitchFamily="18" charset="0"/>
            </a:rPr>
            <a:t>ВКонтакте</a:t>
          </a:r>
          <a:r>
            <a:rPr lang="ru-RU" sz="1100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, совместное занятие с детьми</a:t>
          </a:r>
          <a:endParaRPr lang="ru-RU" sz="1100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653650" y="839476"/>
        <a:ext cx="2650097" cy="964843"/>
      </dsp:txXfrm>
    </dsp:sp>
    <dsp:sp modelId="{3992FFF1-15CC-47FD-BAD8-AA8009B48302}">
      <dsp:nvSpPr>
        <dsp:cNvPr id="0" name=""/>
        <dsp:cNvSpPr/>
      </dsp:nvSpPr>
      <dsp:spPr>
        <a:xfrm>
          <a:off x="3250693" y="1976413"/>
          <a:ext cx="3173230" cy="1685735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Образовательная деятельность воспитанниками</a:t>
          </a:r>
          <a:endParaRPr lang="ru-RU" sz="1700" kern="1200" dirty="0"/>
        </a:p>
      </dsp:txBody>
      <dsp:txXfrm>
        <a:off x="4221173" y="2411894"/>
        <a:ext cx="1903938" cy="927154"/>
      </dsp:txXfrm>
    </dsp:sp>
    <dsp:sp modelId="{BCC353E5-83EA-4E87-8301-F1EDF20EA786}">
      <dsp:nvSpPr>
        <dsp:cNvPr id="0" name=""/>
        <dsp:cNvSpPr/>
      </dsp:nvSpPr>
      <dsp:spPr>
        <a:xfrm>
          <a:off x="1284668" y="2048416"/>
          <a:ext cx="2628826" cy="1764757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Мастер –классы </a:t>
          </a:r>
        </a:p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 педагогами </a:t>
          </a:r>
        </a:p>
      </dsp:txBody>
      <dsp:txXfrm>
        <a:off x="1532216" y="2504312"/>
        <a:ext cx="1577295" cy="9706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144A0-B524-4FFD-BB60-12C66FECE9A5}">
      <dsp:nvSpPr>
        <dsp:cNvPr id="0" name=""/>
        <dsp:cNvSpPr/>
      </dsp:nvSpPr>
      <dsp:spPr>
        <a:xfrm>
          <a:off x="-288843" y="0"/>
          <a:ext cx="5204857" cy="4525963"/>
        </a:xfrm>
        <a:prstGeom prst="triangl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3016F758-8707-4D5B-96A4-B45423EAFF1D}">
      <dsp:nvSpPr>
        <dsp:cNvPr id="0" name=""/>
        <dsp:cNvSpPr/>
      </dsp:nvSpPr>
      <dsp:spPr>
        <a:xfrm>
          <a:off x="1447555" y="455029"/>
          <a:ext cx="4673934" cy="6148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Игры- занятия</a:t>
          </a:r>
          <a:endParaRPr lang="ru-RU" sz="24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477568" y="485042"/>
        <a:ext cx="4613908" cy="554787"/>
      </dsp:txXfrm>
    </dsp:sp>
    <dsp:sp modelId="{75658182-BC2C-441A-A543-8ACDD9F705C1}">
      <dsp:nvSpPr>
        <dsp:cNvPr id="0" name=""/>
        <dsp:cNvSpPr/>
      </dsp:nvSpPr>
      <dsp:spPr>
        <a:xfrm>
          <a:off x="1447555" y="1207300"/>
          <a:ext cx="4673934" cy="5407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Игры- исследования</a:t>
          </a:r>
          <a:endParaRPr lang="ru-RU" sz="24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473952" y="1233697"/>
        <a:ext cx="4621140" cy="487956"/>
      </dsp:txXfrm>
    </dsp:sp>
    <dsp:sp modelId="{7FC35202-9C1F-44C2-9F74-81BE18C557E1}">
      <dsp:nvSpPr>
        <dsp:cNvPr id="0" name=""/>
        <dsp:cNvSpPr/>
      </dsp:nvSpPr>
      <dsp:spPr>
        <a:xfrm>
          <a:off x="1390336" y="1885509"/>
          <a:ext cx="4788373" cy="8108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Минутки творчества, дидактические игры</a:t>
          </a:r>
          <a:endParaRPr lang="ru-RU" sz="24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1429918" y="1925091"/>
        <a:ext cx="4709209" cy="731675"/>
      </dsp:txXfrm>
    </dsp:sp>
    <dsp:sp modelId="{F7E6D9C4-8445-4E85-9782-FCA3E262E93E}">
      <dsp:nvSpPr>
        <dsp:cNvPr id="0" name=""/>
        <dsp:cNvSpPr/>
      </dsp:nvSpPr>
      <dsp:spPr>
        <a:xfrm>
          <a:off x="511450" y="2833807"/>
          <a:ext cx="6546144" cy="10996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Занимательные игры и игровые упражнения на развитие познавательных процессов                    на развитие творческого мышления</a:t>
          </a:r>
          <a:endParaRPr lang="ru-RU" sz="2400" b="1" kern="12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65131" y="2887488"/>
        <a:ext cx="6438782" cy="992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3.png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25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microsoft.com/office/2007/relationships/hdphoto" Target="../media/hdphoto23.wdp"/><Relationship Id="rId5" Type="http://schemas.openxmlformats.org/officeDocument/2006/relationships/image" Target="../media/image29.png"/><Relationship Id="rId4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32.png"/><Relationship Id="rId4" Type="http://schemas.microsoft.com/office/2007/relationships/hdphoto" Target="../media/hdphoto2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5" Type="http://schemas.openxmlformats.org/officeDocument/2006/relationships/image" Target="../media/image34.pn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microsoft.com/office/2007/relationships/hdphoto" Target="../media/hdphoto32.wdp"/><Relationship Id="rId5" Type="http://schemas.openxmlformats.org/officeDocument/2006/relationships/image" Target="../media/image38.png"/><Relationship Id="rId4" Type="http://schemas.microsoft.com/office/2007/relationships/hdphoto" Target="../media/hdphoto3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microsoft.com/office/2007/relationships/hdphoto" Target="../media/hdphoto35.wdp"/><Relationship Id="rId5" Type="http://schemas.openxmlformats.org/officeDocument/2006/relationships/image" Target="../media/image41.png"/><Relationship Id="rId10" Type="http://schemas.microsoft.com/office/2007/relationships/hdphoto" Target="../media/hdphoto37.wdp"/><Relationship Id="rId4" Type="http://schemas.microsoft.com/office/2007/relationships/hdphoto" Target="../media/hdphoto34.wdp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microsoft.com/office/2007/relationships/hdphoto" Target="../media/hdphoto5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hdphoto" Target="../media/hdphoto12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microsoft.com/office/2007/relationships/hdphoto" Target="../media/hdphoto11.wdp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259471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E1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 волнам разноцветных желаний</a:t>
            </a:r>
            <a:r>
              <a:rPr lang="ru-RU" dirty="0" smtClean="0">
                <a:solidFill>
                  <a:srgbClr val="4A206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solidFill>
                  <a:srgbClr val="4A206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solidFill>
                  <a:srgbClr val="4A206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проект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443194"/>
            <a:ext cx="7776864" cy="1080120"/>
          </a:xfrm>
        </p:spPr>
        <p:txBody>
          <a:bodyPr>
            <a:noAutofit/>
          </a:bodyPr>
          <a:lstStyle/>
          <a:p>
            <a:pPr algn="r"/>
            <a:r>
              <a:rPr lang="ru-RU" sz="2000" dirty="0" err="1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Пенечко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Татьяна Анатольевна, старший воспитатель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Кокитко Татьяна Николаевна, воспитатель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/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МБДОУ </a:t>
            </a:r>
            <a:r>
              <a:rPr lang="ru-RU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г. Мурманска №</a:t>
            </a:r>
            <a:r>
              <a:rPr lang="ru-RU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50</a:t>
            </a:r>
          </a:p>
          <a:p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6382"/>
            <a:ext cx="6624736" cy="59838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Шаблоны</a:t>
            </a:r>
            <a:endParaRPr lang="ru-RU" sz="4400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Содержимое 3" descr="20220413_150634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97" r="-1" b="8331"/>
          <a:stretch/>
        </p:blipFill>
        <p:spPr>
          <a:xfrm rot="10800000">
            <a:off x="3131840" y="4293096"/>
            <a:ext cx="2394922" cy="222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39552" y="1268761"/>
            <a:ext cx="7848872" cy="33123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/>
              <a:t>    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1.    Шаблон можно скачать или изготовить самостоятельно.  Нужно начертить на листе бумаги геометрическую фигуру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 треугольник, квадрат или многоугольник),  постепенно вписывать в неё такую же фигуру меньшего размера, как бы поворачивая её по часовой стрелке. Шаблон напоминает матрешку. Разрешенный интервал «шага» расположен между 10 и 20 миллиметрами.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Трафареты</a:t>
            </a:r>
            <a:endParaRPr lang="ru-RU" b="1" dirty="0">
              <a:solidFill>
                <a:srgbClr val="68002A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27584" y="1600201"/>
            <a:ext cx="7859216" cy="190080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2. Трафарет вырезают из картона. Рисунок можно перенести с помощью копировальной бумаги.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. Ширина полосок бумаги должна равняться двум размерам «шага», плюс 10 мм на склейку.</a:t>
            </a:r>
          </a:p>
          <a:p>
            <a:endParaRPr lang="ru-RU" sz="2400" dirty="0"/>
          </a:p>
        </p:txBody>
      </p:sp>
      <p:pic>
        <p:nvPicPr>
          <p:cNvPr id="7" name="Picture 2" descr="D:\Новая папка (2)\квадрат-схе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8064" y="3497724"/>
            <a:ext cx="2736304" cy="2769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d:\Users\Наталья\Desktop\айрис\20220323_1038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1600" y="3497724"/>
            <a:ext cx="2813744" cy="273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0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354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</a:t>
            </a:r>
            <a:r>
              <a:rPr lang="ru-RU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етоды организации детской деятельности </a:t>
            </a:r>
            <a:endParaRPr lang="ru-RU" b="1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57200" y="1770778"/>
            <a:ext cx="8194456" cy="4745179"/>
            <a:chOff x="457200" y="1770778"/>
            <a:chExt cx="8194456" cy="4745179"/>
          </a:xfrm>
        </p:grpSpPr>
        <p:sp>
          <p:nvSpPr>
            <p:cNvPr id="5" name="Блок-схема: альтернативный процесс 4"/>
            <p:cNvSpPr/>
            <p:nvPr/>
          </p:nvSpPr>
          <p:spPr>
            <a:xfrm>
              <a:off x="591801" y="1770779"/>
              <a:ext cx="3674118" cy="969838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традиционные</a:t>
              </a:r>
              <a:endParaRPr lang="ru-RU" sz="2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" name="Блок-схема: альтернативный процесс 5"/>
            <p:cNvSpPr/>
            <p:nvPr/>
          </p:nvSpPr>
          <p:spPr>
            <a:xfrm>
              <a:off x="4688926" y="1770778"/>
              <a:ext cx="3884800" cy="880725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нетрадиционные</a:t>
              </a:r>
              <a:endParaRPr lang="ru-RU" sz="28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" name="Блок-схема: альтернативный процесс 6"/>
            <p:cNvSpPr/>
            <p:nvPr/>
          </p:nvSpPr>
          <p:spPr>
            <a:xfrm>
              <a:off x="540122" y="3618418"/>
              <a:ext cx="3817564" cy="612648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Словесные</a:t>
              </a:r>
            </a:p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Инструкции по изготовлению </a:t>
              </a:r>
              <a:endPara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" name="Блок-схема: альтернативный процесс 7"/>
            <p:cNvSpPr/>
            <p:nvPr/>
          </p:nvSpPr>
          <p:spPr>
            <a:xfrm>
              <a:off x="555797" y="2857496"/>
              <a:ext cx="3786214" cy="612648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Наглядные</a:t>
              </a:r>
            </a:p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Рассматривание готовых поделок</a:t>
              </a:r>
              <a:r>
                <a:rPr lang="ru-RU" dirty="0" smtClean="0">
                  <a:solidFill>
                    <a:schemeClr val="tx1"/>
                  </a:solidFill>
                </a:rPr>
                <a:t>  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" name="Блок-схема: альтернативный процесс 8"/>
            <p:cNvSpPr/>
            <p:nvPr/>
          </p:nvSpPr>
          <p:spPr>
            <a:xfrm>
              <a:off x="500034" y="4412216"/>
              <a:ext cx="3857652" cy="612648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Практические</a:t>
              </a:r>
            </a:p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Изготовление шаблона, поделки </a:t>
              </a:r>
              <a:endPara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0" name="Блок-схема: альтернативный процесс 9"/>
            <p:cNvSpPr/>
            <p:nvPr/>
          </p:nvSpPr>
          <p:spPr>
            <a:xfrm>
              <a:off x="4716074" y="5688995"/>
              <a:ext cx="3857652" cy="826962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Метод поисковых ситуаций</a:t>
              </a:r>
            </a:p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Создание проблемных ситуаций, алгоритмов их решений.</a:t>
              </a:r>
              <a:endPara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1" name="Блок-схема: альтернативный процесс 10"/>
            <p:cNvSpPr/>
            <p:nvPr/>
          </p:nvSpPr>
          <p:spPr>
            <a:xfrm>
              <a:off x="4722566" y="4694300"/>
              <a:ext cx="3929090" cy="755524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Метод сотворчества</a:t>
              </a:r>
            </a:p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Создание специальных условий для творческих занятий с родителями, с педагогами, инклюзивное сотворчество</a:t>
              </a:r>
              <a:endParaRPr lang="ru-RU" sz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" name="Блок-схема: альтернативный процесс 11"/>
            <p:cNvSpPr/>
            <p:nvPr/>
          </p:nvSpPr>
          <p:spPr>
            <a:xfrm>
              <a:off x="4722566" y="3769933"/>
              <a:ext cx="3929090" cy="804781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Метод пробуждения ярких </a:t>
              </a:r>
            </a:p>
            <a:p>
              <a:r>
                <a:rPr lang="ru-RU" sz="16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эстетических эмоций. Вернисажи, выставки поделок родителей</a:t>
              </a:r>
              <a:r>
                <a:rPr lang="ru-RU" sz="1400" dirty="0" smtClean="0">
                  <a:solidFill>
                    <a:schemeClr val="tx1"/>
                  </a:solidFill>
                </a:rPr>
                <a:t>.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Блок-схема: альтернативный процесс 12"/>
            <p:cNvSpPr/>
            <p:nvPr/>
          </p:nvSpPr>
          <p:spPr>
            <a:xfrm>
              <a:off x="4679157" y="2748274"/>
              <a:ext cx="3929090" cy="857256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Метод сенсорного насыщения</a:t>
              </a:r>
            </a:p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Игры с различными видами бумаги и ткани</a:t>
              </a:r>
              <a:endPara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4" name="Блок-схема: альтернативный процесс 13"/>
            <p:cNvSpPr/>
            <p:nvPr/>
          </p:nvSpPr>
          <p:spPr>
            <a:xfrm>
              <a:off x="457200" y="5206014"/>
              <a:ext cx="3851847" cy="1204186"/>
            </a:xfrm>
            <a:prstGeom prst="flowChartAlternateProcess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Игровые </a:t>
              </a:r>
            </a:p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Игровые упражнения, конструктивные игры </a:t>
              </a:r>
              <a:endParaRPr lang="ru-RU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643192" cy="1080120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Формы организации детской деятельности</a:t>
            </a:r>
            <a:endParaRPr lang="ru-RU" b="1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71156694"/>
              </p:ext>
            </p:extLst>
          </p:nvPr>
        </p:nvGraphicFramePr>
        <p:xfrm>
          <a:off x="1331640" y="1844824"/>
          <a:ext cx="676875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076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30977"/>
            <a:ext cx="5184576" cy="909791"/>
          </a:xfrm>
        </p:spPr>
        <p:txBody>
          <a:bodyPr/>
          <a:lstStyle/>
          <a:p>
            <a:r>
              <a:rPr lang="ru-RU" b="1" dirty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Этапы работы</a:t>
            </a:r>
          </a:p>
        </p:txBody>
      </p:sp>
      <p:pic>
        <p:nvPicPr>
          <p:cNvPr id="7" name="Picture 2" descr="d:\Users\Наталья\Desktop\Новая папка (2)\e9708a832d3fb04a6837789fb6c63d4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37251" y="773488"/>
            <a:ext cx="2072023" cy="2079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29211" y="1268760"/>
            <a:ext cx="5915000" cy="35569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B88C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этап</a:t>
            </a:r>
            <a:r>
              <a:rPr lang="ru-RU" sz="2800" dirty="0">
                <a:solidFill>
                  <a:srgbClr val="B88C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800" dirty="0" smtClean="0">
                <a:solidFill>
                  <a:srgbClr val="B88C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  <a:r>
              <a:rPr lang="ru-RU" sz="2800" u="sng" dirty="0" smtClean="0">
                <a:solidFill>
                  <a:srgbClr val="B88C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«Радужное </a:t>
            </a:r>
            <a:r>
              <a:rPr lang="ru-RU" sz="2800" u="sng" dirty="0">
                <a:solidFill>
                  <a:srgbClr val="B88C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настроение</a:t>
            </a:r>
            <a:r>
              <a:rPr lang="ru-RU" sz="2800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»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Предварительный</a:t>
            </a:r>
          </a:p>
          <a:p>
            <a:pPr marL="0" indent="0">
              <a:spcBef>
                <a:spcPts val="0"/>
              </a:spcBef>
              <a:buNone/>
            </a:pPr>
            <a:endParaRPr lang="ru-RU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445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этап    </a:t>
            </a:r>
            <a:r>
              <a:rPr lang="ru-RU" sz="2800" u="sng" dirty="0">
                <a:solidFill>
                  <a:srgbClr val="00445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«Минутки творчества» </a:t>
            </a:r>
            <a:br>
              <a:rPr lang="ru-RU" sz="2800" u="sng" dirty="0">
                <a:solidFill>
                  <a:srgbClr val="00445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Совместная деятельность с детьми </a:t>
            </a:r>
            <a:endParaRPr lang="ru-RU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210E3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 </a:t>
            </a:r>
            <a:r>
              <a:rPr lang="ru-RU" sz="2800" dirty="0">
                <a:solidFill>
                  <a:srgbClr val="210E3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этап </a:t>
            </a:r>
            <a:r>
              <a:rPr lang="ru-RU" sz="2800" dirty="0" smtClean="0">
                <a:solidFill>
                  <a:srgbClr val="210E3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sz="2800" u="sng" dirty="0">
                <a:solidFill>
                  <a:srgbClr val="210E3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«Мастерская талантов»</a:t>
            </a:r>
            <a:r>
              <a:rPr lang="ru-RU" sz="2800" dirty="0">
                <a:solidFill>
                  <a:srgbClr val="210E3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800" dirty="0">
                <a:solidFill>
                  <a:srgbClr val="210E3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Рефлексия (заключительный)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Picture 2" descr="d:\Users\Наталья\Desktop\айрис\20220323_1034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48264" y="2060848"/>
            <a:ext cx="1855055" cy="247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Users\Наталья\Desktop\Новая папка (6)\20220414_1032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16492" y="4149080"/>
            <a:ext cx="1855055" cy="2473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D:\айрис\IMG-20220406-WA00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81802"/>
            <a:ext cx="3135048" cy="176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03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864096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этап «Радужное настроение»</a:t>
            </a:r>
            <a:endParaRPr lang="ru-RU" b="1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55576" y="1119237"/>
            <a:ext cx="7787208" cy="35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Цель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: вызвать у детей и родителей интерес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к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технике Айрис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Фолдинг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Рассматривание готовых картин, сделанных взрослыми</a:t>
            </a:r>
          </a:p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Просмотр презентации</a:t>
            </a:r>
          </a:p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Знакомство родителей с технологией                          в социальной группе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ВКонтакте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4" name="Picture 4" descr="d:\Users\Наталья\Desktop\Новая папка (6)\20220414_093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6261679" y="4352296"/>
            <a:ext cx="2494664" cy="194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d:\Users\Наталья\Desktop\айрис\IMG-20220406-WA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7544" y="4443149"/>
            <a:ext cx="2566940" cy="189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D:\айрис\IMG-20220406-WA00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935" y="4426094"/>
            <a:ext cx="2226692" cy="1912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этап</a:t>
            </a:r>
            <a:endParaRPr lang="ru-RU" dirty="0">
              <a:solidFill>
                <a:srgbClr val="68002A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10445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i="1" u="sng" dirty="0">
                <a:solidFill>
                  <a:srgbClr val="B88C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Подготовительные упражнения</a:t>
            </a:r>
          </a:p>
          <a:p>
            <a:pPr>
              <a:spcBef>
                <a:spcPts val="0"/>
              </a:spcBef>
            </a:pP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Моделирование  геометрических фигур из счетных палочек путем наращивания.</a:t>
            </a:r>
          </a:p>
          <a:p>
            <a:pPr>
              <a:spcBef>
                <a:spcPts val="0"/>
              </a:spcBef>
            </a:pP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Изготовление полос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бумаги</a:t>
            </a:r>
          </a:p>
          <a:p>
            <a:pPr>
              <a:spcBef>
                <a:spcPts val="0"/>
              </a:spcBef>
            </a:pPr>
            <a:r>
              <a:rPr lang="ru-RU" sz="2800" i="1" u="sng" dirty="0" smtClean="0">
                <a:solidFill>
                  <a:srgbClr val="03405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Игровые упражнения с </a:t>
            </a:r>
            <a:r>
              <a:rPr lang="ru-RU" sz="2800" i="1" u="sng" dirty="0">
                <a:solidFill>
                  <a:srgbClr val="03405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линейкой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Цель: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формировать базовые графические навыки на нелинованном листе; учить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выполнять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графические задания </a:t>
            </a:r>
            <a:r>
              <a:rPr lang="ru-RU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по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линейке</a:t>
            </a:r>
          </a:p>
          <a:p>
            <a:endParaRPr lang="ru-RU" sz="2800" dirty="0"/>
          </a:p>
        </p:txBody>
      </p:sp>
      <p:pic>
        <p:nvPicPr>
          <p:cNvPr id="4" name="Picture 2" descr="d:\Users\Наталья\Desktop\Новая папка (6)\20220414_094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44208" y="3861048"/>
            <a:ext cx="1928808" cy="25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:\Users\Наталья\Desktop\Новая папка (6)\20220414_093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19708" y="4653136"/>
            <a:ext cx="1921241" cy="1832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0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sz="half" idx="4294967295"/>
          </p:nvPr>
        </p:nvSpPr>
        <p:spPr>
          <a:xfrm>
            <a:off x="539552" y="404664"/>
            <a:ext cx="7920879" cy="4913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60002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Дидактические игры</a:t>
            </a:r>
            <a:r>
              <a:rPr lang="ru-RU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* Что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бывает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круглым   * Игры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со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счетными палочками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*  Куда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плывет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рыбка    * Парус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для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кораблика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*  Паутинка                         * Игры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 цифрами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60002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Раскрашивание </a:t>
            </a:r>
            <a:r>
              <a:rPr lang="ru-RU" sz="4000" b="1" dirty="0">
                <a:solidFill>
                  <a:srgbClr val="60002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картинок</a:t>
            </a:r>
            <a:r>
              <a:rPr lang="ru-RU" sz="4000" dirty="0">
                <a:solidFill>
                  <a:srgbClr val="60002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4000" dirty="0" smtClean="0">
                <a:solidFill>
                  <a:srgbClr val="60002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         </a:t>
            </a:r>
            <a:r>
              <a:rPr lang="ru-RU" sz="2800" dirty="0" smtClean="0">
                <a:solidFill>
                  <a:srgbClr val="60002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 </a:t>
            </a:r>
            <a:r>
              <a:rPr lang="ru-RU" sz="2800" dirty="0">
                <a:solidFill>
                  <a:srgbClr val="60002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номерам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Цель: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совершенствовать координацию руки и глаза; развивать мелкую моторику рук,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закреплять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знания детей о цветах и оттенках.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148" name="Picture 4" descr="d:\Users\Наталья\Desktop\Новая папка (6)\20220414_094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8671" y="4437112"/>
            <a:ext cx="1463310" cy="195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d:\Users\Наталья\Desktop\SerdtseMozayka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778696">
            <a:off x="7032839" y="1665556"/>
            <a:ext cx="1443175" cy="144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Users\Наталья\Desktop\айрис\20220404_0952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44292" y="4509120"/>
            <a:ext cx="2808830" cy="178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Users\Наталья\Desktop\айрис\20220404_1055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90544" y="4509120"/>
            <a:ext cx="3197504" cy="178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этап: «Минутки творчества</a:t>
            </a:r>
            <a:r>
              <a:rPr lang="ru-RU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772345" y="1217613"/>
            <a:ext cx="72831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i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Темы занятий: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Мой веселый звонкий мяч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Маленькая ёлочка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Румяные яблочки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Звонкий колокольчик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Аквариум с рыбками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Весенние цветы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Плывет, плывет кораблик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Мастер-классы с родителями </a:t>
            </a:r>
            <a:endParaRPr lang="ru-RU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педагогами «Скучен день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до вечера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делать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нечего»</a:t>
            </a:r>
          </a:p>
          <a:p>
            <a:endParaRPr lang="ru-RU" dirty="0"/>
          </a:p>
        </p:txBody>
      </p:sp>
      <p:pic>
        <p:nvPicPr>
          <p:cNvPr id="8195" name="Picture 3" descr="d:\Users\Наталья\Desktop\айрис\20220413_1507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339" r="3750"/>
          <a:stretch/>
        </p:blipFill>
        <p:spPr bwMode="auto">
          <a:xfrm>
            <a:off x="5004746" y="1484784"/>
            <a:ext cx="3239662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User\Desktop\Новая папка (9)\0-02-05-cd54381dc62b4ae2fa60a64c2fb9b8c9abf3852f8a3e42400387db8fa1055e47_f3dec9da675dbd9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32341" y="3645024"/>
            <a:ext cx="1938808" cy="258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esktop\Новая папка (9)\0-02-05-62217c028958dcc1bf2033bfb3df5ee36298ded4910afe6106002b01d17264ff_f4cbf4c02e16c7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80984" y="4951625"/>
            <a:ext cx="2143144" cy="1607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72" y="616808"/>
            <a:ext cx="7698427" cy="50405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 этап : «Мастерская талантов</a:t>
            </a:r>
            <a:r>
              <a:rPr lang="ru-RU" sz="4000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sz="4000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C:\Users\Админ\Desktop\в контакте\IMG_20220406_1009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7178" y="4016748"/>
            <a:ext cx="3108534" cy="233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691178" y="1278989"/>
            <a:ext cx="6635080" cy="2836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Выставки семейного творчества</a:t>
            </a:r>
          </a:p>
          <a:p>
            <a:pPr>
              <a:spcBef>
                <a:spcPts val="0"/>
              </a:spcBef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Персональная семейная выставка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Итоговые интегрированные занятия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Совместные занятия с родителями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Оформление альбома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Презентация продуктов детского творчества педагогам и детям других групп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174" t="3421" r="22672" b="1889"/>
          <a:stretch/>
        </p:blipFill>
        <p:spPr bwMode="auto">
          <a:xfrm rot="16200000">
            <a:off x="6948266" y="556121"/>
            <a:ext cx="792088" cy="22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Pictures\0-02-05-881ca3dfb2ace833a8c85748c12192233feed9a7ff635732793b862708b1735e_c3e1c890cc975ca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22994" y="2348880"/>
            <a:ext cx="2304259" cy="119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Новая папка (9)\0-02-05-c5fa163efafc323a589583f9c89b461ee65149496441940541b2f3be007b3363_b451c0be983110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5522" y="4077722"/>
            <a:ext cx="2946133" cy="220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04664"/>
            <a:ext cx="6491064" cy="114300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Актуальность</a:t>
            </a:r>
            <a:endParaRPr lang="ru-RU" b="1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268760"/>
            <a:ext cx="8171387" cy="482453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     </a:t>
            </a:r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sz="3100" dirty="0">
                <a:latin typeface="Cambria Math" panose="02040503050406030204" pitchFamily="18" charset="0"/>
                <a:ea typeface="Cambria Math" panose="02040503050406030204" pitchFamily="18" charset="0"/>
              </a:rPr>
              <a:t>соответствии с ФГОС ДО приоритетным направлением в образовательном процессе является развитие личности ребенка, в частности, развитие таких личностных качеств как творчество, активность, самостоятельность. </a:t>
            </a:r>
            <a:endParaRPr lang="ru-RU" sz="3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3100" dirty="0">
                <a:latin typeface="Cambria Math" panose="02040503050406030204" pitchFamily="18" charset="0"/>
                <a:ea typeface="Cambria Math" panose="02040503050406030204" pitchFamily="18" charset="0"/>
              </a:rPr>
              <a:t>У большинства современных детей отмечается общее моторное отставание, слабое развитие моторики рук, недостаточное развитие </a:t>
            </a:r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творческого                                            </a:t>
            </a:r>
            <a:r>
              <a:rPr lang="ru-RU" sz="3100" dirty="0">
                <a:latin typeface="Cambria Math" panose="02040503050406030204" pitchFamily="18" charset="0"/>
                <a:ea typeface="Cambria Math" panose="02040503050406030204" pitchFamily="18" charset="0"/>
              </a:rPr>
              <a:t>воображения, пространственного и </a:t>
            </a:r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логического </a:t>
            </a:r>
            <a:r>
              <a:rPr lang="ru-RU" sz="3100" dirty="0">
                <a:latin typeface="Cambria Math" panose="02040503050406030204" pitchFamily="18" charset="0"/>
                <a:ea typeface="Cambria Math" panose="02040503050406030204" pitchFamily="18" charset="0"/>
              </a:rPr>
              <a:t>мышления. </a:t>
            </a:r>
            <a:endParaRPr lang="ru-RU" sz="3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 </a:t>
            </a:r>
            <a:r>
              <a:rPr lang="ru-RU" sz="3100" dirty="0">
                <a:latin typeface="Cambria Math" panose="02040503050406030204" pitchFamily="18" charset="0"/>
                <a:ea typeface="Cambria Math" panose="02040503050406030204" pitchFamily="18" charset="0"/>
              </a:rPr>
              <a:t>воспитанников с ОВЗ эти проблемы </a:t>
            </a:r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                            стоят </a:t>
            </a:r>
            <a:r>
              <a:rPr lang="ru-RU" sz="3100" dirty="0">
                <a:latin typeface="Cambria Math" panose="02040503050406030204" pitchFamily="18" charset="0"/>
                <a:ea typeface="Cambria Math" panose="02040503050406030204" pitchFamily="18" charset="0"/>
              </a:rPr>
              <a:t>особенно остро. </a:t>
            </a:r>
            <a:endParaRPr lang="ru-RU" sz="3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Технология Айрис </a:t>
            </a:r>
            <a:r>
              <a:rPr lang="ru-RU" sz="31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Фолдинг</a:t>
            </a:r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позволяет                                           </a:t>
            </a:r>
            <a:r>
              <a:rPr lang="ru-RU" sz="3100" dirty="0">
                <a:latin typeface="Cambria Math" panose="02040503050406030204" pitchFamily="18" charset="0"/>
                <a:ea typeface="Cambria Math" panose="02040503050406030204" pitchFamily="18" charset="0"/>
              </a:rPr>
              <a:t>успешно </a:t>
            </a:r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реализовывать </a:t>
            </a:r>
            <a:r>
              <a:rPr lang="ru-RU" sz="3100" dirty="0">
                <a:latin typeface="Cambria Math" panose="02040503050406030204" pitchFamily="18" charset="0"/>
                <a:ea typeface="Cambria Math" panose="02040503050406030204" pitchFamily="18" charset="0"/>
              </a:rPr>
              <a:t>задачи </a:t>
            </a:r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коррекционно-развивающего </a:t>
            </a:r>
            <a:r>
              <a:rPr lang="ru-RU" sz="3100" dirty="0">
                <a:latin typeface="Cambria Math" panose="02040503050406030204" pitchFamily="18" charset="0"/>
                <a:ea typeface="Cambria Math" panose="02040503050406030204" pitchFamily="18" charset="0"/>
              </a:rPr>
              <a:t>обучения</a:t>
            </a:r>
            <a:r>
              <a:rPr lang="ru-RU" sz="31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dirty="0"/>
          </a:p>
        </p:txBody>
      </p:sp>
      <p:pic>
        <p:nvPicPr>
          <p:cNvPr id="5" name="Picture 2" descr="C:\Users\User\Desktop\айрис\20220323_103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84167" y="3933057"/>
            <a:ext cx="2808311" cy="2232247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61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l"/>
            <a:r>
              <a:rPr lang="ru-RU" b="1" dirty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Вывод</a:t>
            </a:r>
            <a:endParaRPr lang="ru-RU" b="1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89803"/>
            <a:ext cx="8229600" cy="4525963"/>
          </a:xfrm>
        </p:spPr>
        <p:txBody>
          <a:bodyPr>
            <a:noAutofit/>
          </a:bodyPr>
          <a:lstStyle/>
          <a:p>
            <a:pPr marL="0" indent="12700"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Проект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способствовал развитию у детей сенсорного восприятия, глазомера, логического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воображения, пространственного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мышления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мелкой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моторики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рук,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развитию творческих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способностей.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12700">
              <a:spcBef>
                <a:spcPts val="0"/>
              </a:spcBef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В результате проекта дети овладели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техникой Айрис </a:t>
            </a:r>
            <a:r>
              <a:rPr lang="ru-RU" sz="24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Фолдинг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навыками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сохранения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целостности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восприятия при создании различных образов на бумаге. </a:t>
            </a:r>
            <a:endParaRPr lang="ru-RU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12700">
              <a:spcBef>
                <a:spcPts val="0"/>
              </a:spcBef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Проект способствовал 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формированию у детей  настойчивости, умению доводить начатое дело до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конца, воспитанию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аккуратности и усидчивости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marL="0" indent="12700">
              <a:spcBef>
                <a:spcPts val="0"/>
              </a:spcBef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Повысилась заинтересованность и активность родителей,    укрепились детско-родительские отношения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через совместную творческую  деятельность.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404664"/>
            <a:ext cx="8136904" cy="430850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800" dirty="0" smtClean="0"/>
              <a:t>		</a:t>
            </a:r>
            <a:endParaRPr lang="ru-RU" dirty="0" smtClean="0"/>
          </a:p>
          <a:p>
            <a:r>
              <a:rPr lang="ru-RU" sz="3400" dirty="0">
                <a:latin typeface="Cambria Math" panose="02040503050406030204" pitchFamily="18" charset="0"/>
                <a:ea typeface="Cambria Math" panose="02040503050406030204" pitchFamily="18" charset="0"/>
              </a:rPr>
              <a:t>Проект «По волнам разноцветных желаний» направлен на всестороннее развитие всех психических процессов с учетом возможностей, потребностей и интересов детей старшего дошкольного возраста с задержкой психического развития посредством интеграции образовательных областей (физического, социально-коммуникативного, познавательного, речевого и художественно-эстетического развития); выстраивание стратегии активного сотрудничества педагогов, детей и родителей в условиях  образовательной деятельности.</a:t>
            </a:r>
          </a:p>
          <a:p>
            <a:endParaRPr lang="ru-RU" dirty="0"/>
          </a:p>
        </p:txBody>
      </p:sp>
      <p:pic>
        <p:nvPicPr>
          <p:cNvPr id="1026" name="Picture 2" descr="d:\Users\Наталья\Desktop\проект\20211122_165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2576708" cy="1800200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Users\Наталья\Desktop\Новая папка (6)\20220404_1011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2170" y="4437112"/>
            <a:ext cx="2400266" cy="1800200"/>
          </a:xfrm>
          <a:prstGeom prst="rect">
            <a:avLst/>
          </a:prstGeom>
          <a:noFill/>
          <a:ln w="19050">
            <a:solidFill>
              <a:srgbClr val="FF0066"/>
            </a:solidFill>
          </a:ln>
        </p:spPr>
      </p:pic>
      <p:pic>
        <p:nvPicPr>
          <p:cNvPr id="1028" name="Picture 4" descr="d:\Users\Наталья\Desktop\Новая папка (6)\20220414_1006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22058" y="4404978"/>
            <a:ext cx="2160240" cy="181915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74638"/>
            <a:ext cx="5257808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Айрис </a:t>
            </a:r>
            <a:r>
              <a:rPr lang="ru-RU" dirty="0" err="1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Фолдинг</a:t>
            </a:r>
            <a:endParaRPr lang="ru-RU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2" descr="C:\Users\User\Desktop\айрис\20220413_1503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11560" y="448977"/>
            <a:ext cx="2016224" cy="1395847"/>
          </a:xfrm>
          <a:prstGeom prst="rect">
            <a:avLst/>
          </a:prstGeom>
          <a:ln w="19050"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428992" y="1290363"/>
            <a:ext cx="5396594" cy="4752528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Iris Folding - </a:t>
            </a:r>
            <a:r>
              <a:rPr lang="ru-RU" sz="9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техника зародилась в Голландии (Нидерландах) в середине ХХ века( около70 лет назад), в переводе означает -  «радужное складывание». Представляет собой заполнение вырезанной по контуру картинки разноцветными полосками бумаги под определенным углом в виде закручивающейся спирали на заранее приготовленные шаблоны.</a:t>
            </a:r>
          </a:p>
        </p:txBody>
      </p:sp>
      <p:pic>
        <p:nvPicPr>
          <p:cNvPr id="3075" name="Picture 3" descr="C:\Users\User\Desktop\айрис\20220323_105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6862969" y="4822105"/>
            <a:ext cx="1936486" cy="1452266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d:\Users\Наталья\Desktop\айрис\20220413_150806(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583192">
            <a:off x="4055829" y="5226056"/>
            <a:ext cx="1573967" cy="1180475"/>
          </a:xfrm>
          <a:prstGeom prst="rect">
            <a:avLst/>
          </a:prstGeom>
          <a:ln w="19050">
            <a:solidFill>
              <a:srgbClr val="4A206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User\Desktop\айрис\20220404_1055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74908" y="4937010"/>
            <a:ext cx="1944216" cy="1264186"/>
          </a:xfrm>
          <a:prstGeom prst="rect">
            <a:avLst/>
          </a:prstGeom>
          <a:ln w="19050"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8189" y="1844824"/>
            <a:ext cx="37901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400" b="1" dirty="0">
                <a:solidFill>
                  <a:srgbClr val="001C54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Последовательность выполнения поделки</a:t>
            </a:r>
          </a:p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Выбрать рисунок и перевести его 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  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картон, вырезать по контуру.</a:t>
            </a:r>
          </a:p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Перевернуть картон. С лицевой стороны подложить шаблон, закрепить его скрепками или скотчем.</a:t>
            </a:r>
          </a:p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Из цветной бумаги нарезать полоски, согнуть их пополам и начать обклеивать шаблон, начиная от внешнего края к центру. Полоски располагать сгибом к середине, можно фиксировать полоски скотчем.</a:t>
            </a:r>
          </a:p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Серединку тоже заклеить цветной бумагой.</a:t>
            </a:r>
          </a:p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Шаблон снять с картона, обратную сторону заклеить картоном или бумагой.</a:t>
            </a:r>
          </a:p>
          <a:p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Лицевую сторону дополнить, при необходимости, декоративными элементами или деталями из цветной бумаги.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8229600" cy="1143000"/>
          </a:xfrm>
        </p:spPr>
        <p:txBody>
          <a:bodyPr/>
          <a:lstStyle/>
          <a:p>
            <a:pPr algn="l"/>
            <a:r>
              <a:rPr lang="ru-RU" b="1" dirty="0">
                <a:solidFill>
                  <a:srgbClr val="68002A"/>
                </a:solidFill>
              </a:rPr>
              <a:t>Цель </a:t>
            </a:r>
            <a:r>
              <a:rPr lang="ru-RU" b="1" dirty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проекта</a:t>
            </a:r>
            <a:endParaRPr lang="ru-RU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1"/>
            <a:ext cx="7704856" cy="12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развивать когнитивные способности воспитанников с задержкой психического развития посредством использования технологии </a:t>
            </a:r>
            <a:r>
              <a:rPr lang="ru-RU" sz="2400" dirty="0"/>
              <a:t>А</a:t>
            </a:r>
            <a:r>
              <a:rPr lang="ru-RU" sz="2400" dirty="0" smtClean="0"/>
              <a:t>йрис </a:t>
            </a:r>
            <a:r>
              <a:rPr lang="ru-RU" sz="2400" dirty="0" err="1"/>
              <a:t>Ф</a:t>
            </a:r>
            <a:r>
              <a:rPr lang="ru-RU" sz="2400" dirty="0" err="1" smtClean="0"/>
              <a:t>олдинг</a:t>
            </a:r>
            <a:r>
              <a:rPr lang="ru-RU" sz="2400" dirty="0" smtClean="0"/>
              <a:t>.</a:t>
            </a:r>
          </a:p>
        </p:txBody>
      </p:sp>
      <p:pic>
        <p:nvPicPr>
          <p:cNvPr id="5" name="Picture 6" descr="D:\айрис\20220413_15045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51857"/>
            <a:ext cx="5400600" cy="3285455"/>
          </a:xfrm>
          <a:prstGeom prst="rect">
            <a:avLst/>
          </a:prstGeom>
          <a:ln w="19050">
            <a:solidFill>
              <a:srgbClr val="4A206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Задачи</a:t>
            </a:r>
            <a:endParaRPr lang="ru-RU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8700" y="1196752"/>
            <a:ext cx="8507288" cy="32689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b="1" dirty="0"/>
          </a:p>
          <a:p>
            <a:r>
              <a:rPr lang="ru-RU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Развивать сенсомоторные способности и мелкую моторику рук.</a:t>
            </a:r>
          </a:p>
          <a:p>
            <a:r>
              <a:rPr lang="ru-RU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Развивать способность к моделированию пространственных отношений между объектами в виде рисунка, схемы.</a:t>
            </a:r>
          </a:p>
          <a:p>
            <a:r>
              <a:rPr lang="ru-RU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Продолжать развивать умение действовать в соответствии с предлагаемым алгоритмом технологии </a:t>
            </a:r>
            <a:r>
              <a:rPr lang="ru-RU" sz="9600" b="1" i="1" dirty="0">
                <a:solidFill>
                  <a:srgbClr val="02232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Айрис </a:t>
            </a:r>
            <a:r>
              <a:rPr lang="ru-RU" sz="9600" b="1" i="1" dirty="0" err="1">
                <a:solidFill>
                  <a:srgbClr val="02232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Фолдинг</a:t>
            </a:r>
            <a:r>
              <a:rPr lang="ru-RU" sz="9600" b="1" i="1" dirty="0">
                <a:solidFill>
                  <a:srgbClr val="02232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r>
              <a:rPr lang="ru-RU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Учить ориентироваться на листе бумаги, располагать предметы в указанном направлении, отражать в речи их пространственное расположение.</a:t>
            </a:r>
          </a:p>
          <a:p>
            <a:r>
              <a:rPr lang="ru-RU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Совершенствовать речь как средство общения.</a:t>
            </a:r>
          </a:p>
          <a:p>
            <a:r>
              <a:rPr lang="ru-RU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Поддерживать детскую инициативу, содействовать  стремлению участвовать в совместной творческой деятельности. </a:t>
            </a:r>
          </a:p>
          <a:p>
            <a:endParaRPr lang="ru-RU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492515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Перспективность применения технологии</a:t>
            </a:r>
            <a:endParaRPr lang="ru-RU" b="1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357184" y="1310034"/>
            <a:ext cx="4247264" cy="452596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Создание праздничных открыток, подарков;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о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формление помещений детского сада;</a:t>
            </a:r>
          </a:p>
          <a:p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и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зготовление </a:t>
            </a: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дидактического 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материала по развитию мелкой моторики, </a:t>
            </a:r>
            <a:r>
              <a:rPr lang="ru-RU" sz="24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сенсорики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по лексическим темам, формированию математических представлений.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sz="1900" dirty="0"/>
          </a:p>
        </p:txBody>
      </p:sp>
      <p:pic>
        <p:nvPicPr>
          <p:cNvPr id="1027" name="Picture 3" descr="D:\айрис\20220413_1502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" t="26277" r="6873" b="11181"/>
          <a:stretch/>
        </p:blipFill>
        <p:spPr bwMode="auto">
          <a:xfrm rot="20832478">
            <a:off x="636686" y="2871660"/>
            <a:ext cx="1787327" cy="1728192"/>
          </a:xfrm>
          <a:prstGeom prst="rect">
            <a:avLst/>
          </a:prstGeom>
          <a:ln w="19050"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йрис\20220413_1503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2595" r="22053" b="9787"/>
          <a:stretch/>
        </p:blipFill>
        <p:spPr bwMode="auto">
          <a:xfrm rot="830178">
            <a:off x="2832734" y="1818069"/>
            <a:ext cx="1390633" cy="1925494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йрис\20220413_1504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4" t="7868" r="4691" b="14541"/>
          <a:stretch/>
        </p:blipFill>
        <p:spPr bwMode="auto">
          <a:xfrm>
            <a:off x="755576" y="1704165"/>
            <a:ext cx="2016224" cy="1152128"/>
          </a:xfrm>
          <a:prstGeom prst="rect">
            <a:avLst/>
          </a:prstGeom>
          <a:ln w="19050">
            <a:solidFill>
              <a:srgbClr val="003E1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Новая папка (6)\20220414_13275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4" t="10877" r="8667" b="12497"/>
          <a:stretch/>
        </p:blipFill>
        <p:spPr bwMode="auto">
          <a:xfrm flipH="1">
            <a:off x="1691680" y="4391997"/>
            <a:ext cx="2984729" cy="1989819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5794"/>
            <a:ext cx="8229600" cy="11430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Направления  работы по использованию технологии</a:t>
            </a:r>
            <a:endParaRPr lang="ru-RU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584940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d:\Users\Наталья\Desktop\айрис\IMG-20220406-WA00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1869966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d:\Users\Наталья\Desktop\айрис\IMG-20220406-WA003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38515" y="1844824"/>
            <a:ext cx="2095514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d:\Users\Наталья\Desktop\айрис\20220413_15063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48078" y="4656603"/>
            <a:ext cx="1938721" cy="178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Админ\Desktop\в контакте\IMG_20220406_0934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2019264" cy="151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5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056784" cy="936104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rgbClr val="68002A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Для работы необходимо</a:t>
            </a:r>
            <a:endParaRPr lang="ru-RU" b="1" dirty="0">
              <a:solidFill>
                <a:srgbClr val="68002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Содержимое 3" descr="20220413_151129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695322" y="3429000"/>
            <a:ext cx="3938572" cy="29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467544" y="1394009"/>
            <a:ext cx="7632848" cy="4647946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Цветной картон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Бумага для </a:t>
            </a:r>
            <a:r>
              <a:rPr lang="ru-RU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а</a:t>
            </a:r>
            <a:r>
              <a:rPr lang="ru-RU" sz="24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йрис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фолдинга ( можно использовать любую цветную бумагу, гофрированную бумагу, бумагу для принтера, журнальную бумагу, фольгированую и даже ткань  или атласные ленты)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Шаблон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Линейка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Простой карандаш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Клей ( ПВА, канцелярский,                                         клей- карандаш 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Т</a:t>
            </a:r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рафарет</a:t>
            </a:r>
            <a:endParaRPr lang="ru-RU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4423</TotalTime>
  <Words>935</Words>
  <Application>Microsoft Office PowerPoint</Application>
  <PresentationFormat>Экран (4:3)</PresentationFormat>
  <Paragraphs>125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 Math</vt:lpstr>
      <vt:lpstr>Тема Office</vt:lpstr>
      <vt:lpstr>По волнам разноцветных желаний  проект </vt:lpstr>
      <vt:lpstr>Актуальность</vt:lpstr>
      <vt:lpstr>Презентация PowerPoint</vt:lpstr>
      <vt:lpstr>Айрис Фолдинг</vt:lpstr>
      <vt:lpstr>Цель проекта</vt:lpstr>
      <vt:lpstr>Задачи</vt:lpstr>
      <vt:lpstr>Перспективность применения технологии</vt:lpstr>
      <vt:lpstr>Направления  работы по использованию технологии</vt:lpstr>
      <vt:lpstr>Для работы необходимо</vt:lpstr>
      <vt:lpstr>Шаблоны</vt:lpstr>
      <vt:lpstr>Трафареты</vt:lpstr>
      <vt:lpstr>Методы организации детской деятельности </vt:lpstr>
      <vt:lpstr>Формы организации детской деятельности</vt:lpstr>
      <vt:lpstr>Этапы работы</vt:lpstr>
      <vt:lpstr>1 этап «Радужное настроение»</vt:lpstr>
      <vt:lpstr>1 этап</vt:lpstr>
      <vt:lpstr>Презентация PowerPoint</vt:lpstr>
      <vt:lpstr>2 этап: «Минутки творчества»</vt:lpstr>
      <vt:lpstr>3 этап : «Мастерская талантов»</vt:lpstr>
      <vt:lpstr> Вывод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волны</dc:title>
  <dc:creator>User</dc:creator>
  <cp:lastModifiedBy>User</cp:lastModifiedBy>
  <cp:revision>171</cp:revision>
  <dcterms:created xsi:type="dcterms:W3CDTF">2022-04-13T10:22:13Z</dcterms:created>
  <dcterms:modified xsi:type="dcterms:W3CDTF">2024-01-11T02:50:35Z</dcterms:modified>
</cp:coreProperties>
</file>